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33"/>
  </p:notesMasterIdLst>
  <p:handoutMasterIdLst>
    <p:handoutMasterId r:id="rId34"/>
  </p:handoutMasterIdLst>
  <p:sldIdLst>
    <p:sldId id="620" r:id="rId11"/>
    <p:sldId id="656" r:id="rId12"/>
    <p:sldId id="794" r:id="rId13"/>
    <p:sldId id="804" r:id="rId14"/>
    <p:sldId id="797" r:id="rId15"/>
    <p:sldId id="798" r:id="rId16"/>
    <p:sldId id="799" r:id="rId17"/>
    <p:sldId id="800" r:id="rId18"/>
    <p:sldId id="803" r:id="rId19"/>
    <p:sldId id="805" r:id="rId20"/>
    <p:sldId id="802" r:id="rId21"/>
    <p:sldId id="796" r:id="rId22"/>
    <p:sldId id="806" r:id="rId23"/>
    <p:sldId id="795" r:id="rId24"/>
    <p:sldId id="807" r:id="rId25"/>
    <p:sldId id="808" r:id="rId26"/>
    <p:sldId id="809" r:id="rId27"/>
    <p:sldId id="811" r:id="rId28"/>
    <p:sldId id="810" r:id="rId29"/>
    <p:sldId id="654" r:id="rId30"/>
    <p:sldId id="457" r:id="rId31"/>
    <p:sldId id="458" r:id="rId32"/>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Montserrat Bold" panose="00000800000000000000" charset="0"/>
      <p:bold r:id="rId43"/>
      <p:italic r:id="rId44"/>
      <p:boldItalic r:id="rId45"/>
    </p:embeddedFont>
    <p:embeddedFont>
      <p:font typeface="Montserrat ExtraBold" panose="00000900000000000000" pitchFamily="2" charset="0"/>
      <p:bold r:id="rId46"/>
      <p:italic r:id="rId47"/>
      <p:boldItalic r:id="rId48"/>
    </p:embeddedFont>
    <p:embeddedFont>
      <p:font typeface="Montserrat Light" panose="00000400000000000000" pitchFamily="2" charset="0"/>
      <p:regular r:id="rId49"/>
      <p:italic r:id="rId50"/>
    </p:embeddedFont>
    <p:embeddedFont>
      <p:font typeface="Montserrat Medium" panose="00000600000000000000" pitchFamily="2" charset="0"/>
      <p:regular r:id="rId51"/>
      <p:italic r:id="rId52"/>
    </p:embeddedFont>
    <p:embeddedFont>
      <p:font typeface="Montserrat SemiBold" panose="00000700000000000000" pitchFamily="2" charset="0"/>
      <p:regular r:id="rId53"/>
      <p:bold r:id="rId54"/>
      <p:italic r:id="rId55"/>
      <p:boldItalic r:id="rId56"/>
    </p:embeddedFont>
    <p:embeddedFont>
      <p:font typeface="Open Sans Light" panose="020B0306030504020204" pitchFamily="34" charset="0"/>
      <p:regular r:id="rId57"/>
      <p:italic r:id="rId58"/>
    </p:embeddedFont>
  </p:embeddedFontLst>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Fundamentos de C#" id="{421138ED-FD9C-4BDC-838E-238B34F1A40B}">
          <p14:sldIdLst>
            <p14:sldId id="656"/>
            <p14:sldId id="794"/>
            <p14:sldId id="804"/>
            <p14:sldId id="797"/>
            <p14:sldId id="798"/>
            <p14:sldId id="799"/>
            <p14:sldId id="800"/>
            <p14:sldId id="803"/>
            <p14:sldId id="805"/>
            <p14:sldId id="802"/>
            <p14:sldId id="796"/>
            <p14:sldId id="806"/>
            <p14:sldId id="795"/>
            <p14:sldId id="807"/>
            <p14:sldId id="808"/>
            <p14:sldId id="809"/>
            <p14:sldId id="811"/>
            <p14:sldId id="810"/>
            <p14:sldId id="654"/>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73" autoAdjust="0"/>
    <p:restoredTop sz="94660"/>
  </p:normalViewPr>
  <p:slideViewPr>
    <p:cSldViewPr snapToGrid="0">
      <p:cViewPr varScale="1">
        <p:scale>
          <a:sx n="103" d="100"/>
          <a:sy n="103" d="100"/>
        </p:scale>
        <p:origin x="114" y="216"/>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gs" Target="tags/tag1.xml"/><Relationship Id="rId20" Type="http://schemas.openxmlformats.org/officeDocument/2006/relationships/slide" Target="slides/slide10.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11/13/2022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43595962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153939161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image" Target="../media/image1.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image" Target="../media/image1.png"/><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theme" Target="../theme/theme7.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20" Type="http://schemas.openxmlformats.org/officeDocument/2006/relationships/slideLayout" Target="../slideLayouts/slideLayout121.xml"/><Relationship Id="rId41"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3"/>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8" r:id="rId20"/>
    <p:sldLayoutId id="214748393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emf"/><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es-es/dotnet/csharp/language-reference/builtin-types/record#nondestructive-mutation" TargetMode="External"/><Relationship Id="rId2" Type="http://schemas.openxmlformats.org/officeDocument/2006/relationships/hyperlink" Target="https://learn.microsoft.com/es-es/dotnet/csharp/language-reference/builtin-types/record#value-equality" TargetMode="External"/><Relationship Id="rId1" Type="http://schemas.openxmlformats.org/officeDocument/2006/relationships/slideLayout" Target="../slideLayouts/slideLayout38.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hyperlink" Target="https://learn.microsoft.com/es-es/dotnet/csharp/language-reference/builtin-types/record#inheritanc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emf"/><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image" Target="../media/image184.emf"/><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90.emf"/><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s-es/dotnet/csharp/language-reference/builtin-types/floating-point-numeric-types" TargetMode="External"/><Relationship Id="rId7" Type="http://schemas.openxmlformats.org/officeDocument/2006/relationships/image" Target="../media/image172.png"/><Relationship Id="rId2" Type="http://schemas.openxmlformats.org/officeDocument/2006/relationships/hyperlink" Target="https://learn.microsoft.com/es-es/dotnet/csharp/language-reference/builtin-types/integral-numeric-types" TargetMode="External"/><Relationship Id="rId1" Type="http://schemas.openxmlformats.org/officeDocument/2006/relationships/slideLayout" Target="../slideLayouts/slideLayout38.xml"/><Relationship Id="rId6" Type="http://schemas.openxmlformats.org/officeDocument/2006/relationships/hyperlink" Target="https://learn.microsoft.com/es-es/dotnet/api/system.datetime" TargetMode="External"/><Relationship Id="rId5" Type="http://schemas.openxmlformats.org/officeDocument/2006/relationships/hyperlink" Target="https://learn.microsoft.com/es-es/dotnet/csharp/language-reference/builtin-types/char" TargetMode="External"/><Relationship Id="rId4" Type="http://schemas.openxmlformats.org/officeDocument/2006/relationships/hyperlink" Target="https://learn.microsoft.com/es-es/dotnet/csharp/language-reference/builtin-types/boo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emf"/><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0432" y="940767"/>
            <a:ext cx="10248980" cy="785396"/>
          </a:xfrm>
        </p:spPr>
        <p:txBody>
          <a:bodyPr/>
          <a:lstStyle/>
          <a:p>
            <a:r>
              <a:rPr lang="es-ES" dirty="0"/>
              <a:t>Tipos de referencia - </a:t>
            </a:r>
            <a:r>
              <a:rPr lang="es-ES" dirty="0" err="1"/>
              <a:t>Class</a:t>
            </a:r>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5740146" y="3997381"/>
            <a:ext cx="6053748" cy="2011598"/>
          </a:xfrm>
        </p:spPr>
        <p:txBody>
          <a:bodyPr/>
          <a:lstStyle/>
          <a:p>
            <a:pPr algn="l"/>
            <a:r>
              <a:rPr lang="es-ES" sz="1800" dirty="0"/>
              <a:t>La Clase representa la estructura del Objeto.</a:t>
            </a:r>
          </a:p>
          <a:p>
            <a:pPr algn="l"/>
            <a:r>
              <a:rPr lang="es-ES" sz="1800" dirty="0"/>
              <a:t>El Objeto es el que interactúa en el código.</a:t>
            </a:r>
          </a:p>
          <a:p>
            <a:pPr algn="l"/>
            <a:r>
              <a:rPr lang="es-ES" sz="1800" dirty="0"/>
              <a:t>El Objeto se crea a partir del constructor de la Clase</a:t>
            </a:r>
          </a:p>
          <a:p>
            <a:pPr algn="l"/>
            <a:r>
              <a:rPr lang="es-ES" sz="1800" dirty="0"/>
              <a:t>El Objeto puede cambiar el estado de sus propiedades a lo largo del código.</a:t>
            </a:r>
            <a:endParaRPr lang="en-ES" sz="1800" dirty="0"/>
          </a:p>
        </p:txBody>
      </p:sp>
      <p:pic>
        <p:nvPicPr>
          <p:cNvPr id="3" name="Imagen 2">
            <a:extLst>
              <a:ext uri="{FF2B5EF4-FFF2-40B4-BE49-F238E27FC236}">
                <a16:creationId xmlns:a16="http://schemas.microsoft.com/office/drawing/2014/main" id="{EEB481D9-CFFE-4FF3-571F-1FF5C873D334}"/>
              </a:ext>
            </a:extLst>
          </p:cNvPr>
          <p:cNvPicPr>
            <a:picLocks noChangeAspect="1"/>
          </p:cNvPicPr>
          <p:nvPr/>
        </p:nvPicPr>
        <p:blipFill>
          <a:blip r:embed="rId2"/>
          <a:stretch>
            <a:fillRect/>
          </a:stretch>
        </p:blipFill>
        <p:spPr>
          <a:xfrm>
            <a:off x="910432" y="2260633"/>
            <a:ext cx="4086168" cy="4323941"/>
          </a:xfrm>
          <a:prstGeom prst="rect">
            <a:avLst/>
          </a:prstGeom>
        </p:spPr>
      </p:pic>
      <p:pic>
        <p:nvPicPr>
          <p:cNvPr id="9" name="Imagen 8">
            <a:extLst>
              <a:ext uri="{FF2B5EF4-FFF2-40B4-BE49-F238E27FC236}">
                <a16:creationId xmlns:a16="http://schemas.microsoft.com/office/drawing/2014/main" id="{90F61F3D-AB5A-D1FE-7E27-996BE05EB495}"/>
              </a:ext>
            </a:extLst>
          </p:cNvPr>
          <p:cNvPicPr>
            <a:picLocks noChangeAspect="1"/>
          </p:cNvPicPr>
          <p:nvPr/>
        </p:nvPicPr>
        <p:blipFill>
          <a:blip r:embed="rId3"/>
          <a:stretch>
            <a:fillRect/>
          </a:stretch>
        </p:blipFill>
        <p:spPr>
          <a:xfrm>
            <a:off x="5754634" y="2260633"/>
            <a:ext cx="3541124" cy="1323861"/>
          </a:xfrm>
          <a:prstGeom prst="rect">
            <a:avLst/>
          </a:prstGeom>
        </p:spPr>
      </p:pic>
      <p:sp>
        <p:nvSpPr>
          <p:cNvPr id="10" name="Text Placeholder 5">
            <a:extLst>
              <a:ext uri="{FF2B5EF4-FFF2-40B4-BE49-F238E27FC236}">
                <a16:creationId xmlns:a16="http://schemas.microsoft.com/office/drawing/2014/main" id="{A0CE87AD-D6FA-076A-6D59-D6D022CCCB4F}"/>
              </a:ext>
            </a:extLst>
          </p:cNvPr>
          <p:cNvSpPr txBox="1">
            <a:spLocks/>
          </p:cNvSpPr>
          <p:nvPr/>
        </p:nvSpPr>
        <p:spPr>
          <a:xfrm>
            <a:off x="910432" y="1852822"/>
            <a:ext cx="2910512" cy="504634"/>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t>CLASE: Persona</a:t>
            </a:r>
            <a:endParaRPr lang="en-ES" sz="1800" dirty="0"/>
          </a:p>
        </p:txBody>
      </p:sp>
      <p:sp>
        <p:nvSpPr>
          <p:cNvPr id="11" name="Text Placeholder 5">
            <a:extLst>
              <a:ext uri="{FF2B5EF4-FFF2-40B4-BE49-F238E27FC236}">
                <a16:creationId xmlns:a16="http://schemas.microsoft.com/office/drawing/2014/main" id="{54483223-1485-306F-D4A0-D5C892B82837}"/>
              </a:ext>
            </a:extLst>
          </p:cNvPr>
          <p:cNvSpPr txBox="1">
            <a:spLocks/>
          </p:cNvSpPr>
          <p:nvPr/>
        </p:nvSpPr>
        <p:spPr>
          <a:xfrm>
            <a:off x="5740146" y="1847746"/>
            <a:ext cx="2910512" cy="504634"/>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t>OBJETO: person1</a:t>
            </a:r>
            <a:endParaRPr lang="en-ES" sz="1800" dirty="0"/>
          </a:p>
        </p:txBody>
      </p:sp>
    </p:spTree>
    <p:extLst>
      <p:ext uri="{BB962C8B-B14F-4D97-AF65-F5344CB8AC3E}">
        <p14:creationId xmlns:p14="http://schemas.microsoft.com/office/powerpoint/2010/main" val="81235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0432" y="940767"/>
            <a:ext cx="9213163" cy="1274532"/>
          </a:xfrm>
        </p:spPr>
        <p:txBody>
          <a:bodyPr/>
          <a:lstStyle/>
          <a:p>
            <a:r>
              <a:rPr lang="es-ES" dirty="0"/>
              <a:t>Tipos de referencia - </a:t>
            </a:r>
            <a:r>
              <a:rPr lang="es-ES" dirty="0" err="1"/>
              <a:t>Record</a:t>
            </a:r>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3" y="1823575"/>
            <a:ext cx="9213162" cy="3933992"/>
          </a:xfrm>
        </p:spPr>
        <p:txBody>
          <a:bodyPr/>
          <a:lstStyle/>
          <a:p>
            <a:r>
              <a:rPr lang="es-ES" sz="1800" dirty="0"/>
              <a:t>Proporciona funcionalidad integrada para encapsular los datos</a:t>
            </a:r>
          </a:p>
          <a:p>
            <a:r>
              <a:rPr lang="es-ES" sz="1800" dirty="0"/>
              <a:t>Aunque los registros pueden ser mutables, están destinados principalmente a admitir modelos de datos inmutables.</a:t>
            </a:r>
          </a:p>
          <a:p>
            <a:pPr algn="l">
              <a:buFont typeface="Arial" panose="020B0604020202020204" pitchFamily="34" charset="0"/>
              <a:buChar char="•"/>
            </a:pPr>
            <a:r>
              <a:rPr lang="es-ES" sz="1800" dirty="0"/>
              <a:t>Comportamiento integrado útil para un tipo de referencia centrado en datos:</a:t>
            </a:r>
          </a:p>
          <a:p>
            <a:pPr marL="742950" lvl="1" indent="-285750" algn="l">
              <a:buFont typeface="Arial" panose="020B0604020202020204" pitchFamily="34" charset="0"/>
              <a:buChar char="•"/>
            </a:pPr>
            <a:r>
              <a:rPr lang="es-ES" sz="1800" dirty="0">
                <a:hlinkClick r:id="rId2">
                  <a:extLst>
                    <a:ext uri="{A12FA001-AC4F-418D-AE19-62706E023703}">
                      <ahyp:hlinkClr xmlns:ahyp="http://schemas.microsoft.com/office/drawing/2018/hyperlinkcolor" val="tx"/>
                    </a:ext>
                  </a:extLst>
                </a:hlinkClick>
              </a:rPr>
              <a:t>Igualdad de valores</a:t>
            </a:r>
            <a:endParaRPr lang="es-ES" sz="1800" dirty="0"/>
          </a:p>
          <a:p>
            <a:pPr marL="742950" lvl="1" indent="-285750" algn="l">
              <a:buFont typeface="Arial" panose="020B0604020202020204" pitchFamily="34" charset="0"/>
              <a:buChar char="•"/>
            </a:pPr>
            <a:r>
              <a:rPr lang="es-ES" sz="1800" dirty="0">
                <a:hlinkClick r:id="rId3">
                  <a:extLst>
                    <a:ext uri="{A12FA001-AC4F-418D-AE19-62706E023703}">
                      <ahyp:hlinkClr xmlns:ahyp="http://schemas.microsoft.com/office/drawing/2018/hyperlinkcolor" val="tx"/>
                    </a:ext>
                  </a:extLst>
                </a:hlinkClick>
              </a:rPr>
              <a:t>Sintaxis concisa para la mutación no destructiva</a:t>
            </a:r>
            <a:r>
              <a:rPr lang="es-ES" sz="1800" dirty="0"/>
              <a:t> (</a:t>
            </a:r>
            <a:r>
              <a:rPr lang="es-ES" sz="1800" dirty="0" err="1"/>
              <a:t>with</a:t>
            </a:r>
            <a:r>
              <a:rPr lang="es-ES" sz="1800" dirty="0"/>
              <a:t>)</a:t>
            </a:r>
          </a:p>
          <a:p>
            <a:pPr algn="l">
              <a:buFont typeface="Arial" panose="020B0604020202020204" pitchFamily="34" charset="0"/>
              <a:buChar char="•"/>
            </a:pPr>
            <a:r>
              <a:rPr lang="es-ES" sz="1800" dirty="0">
                <a:hlinkClick r:id="rId4">
                  <a:extLst>
                    <a:ext uri="{A12FA001-AC4F-418D-AE19-62706E023703}">
                      <ahyp:hlinkClr xmlns:ahyp="http://schemas.microsoft.com/office/drawing/2018/hyperlinkcolor" val="tx"/>
                    </a:ext>
                  </a:extLst>
                </a:hlinkClick>
              </a:rPr>
              <a:t>Compatibilidad con las jerarquías de herencia</a:t>
            </a:r>
            <a:endParaRPr lang="es-ES" sz="1800" dirty="0"/>
          </a:p>
          <a:p>
            <a:endParaRPr lang="en-ES" sz="1800" dirty="0"/>
          </a:p>
        </p:txBody>
      </p:sp>
      <p:pic>
        <p:nvPicPr>
          <p:cNvPr id="3" name="Imagen 2">
            <a:extLst>
              <a:ext uri="{FF2B5EF4-FFF2-40B4-BE49-F238E27FC236}">
                <a16:creationId xmlns:a16="http://schemas.microsoft.com/office/drawing/2014/main" id="{CEB72898-2BB4-7952-2A95-7234485718A2}"/>
              </a:ext>
            </a:extLst>
          </p:cNvPr>
          <p:cNvPicPr>
            <a:picLocks noChangeAspect="1"/>
          </p:cNvPicPr>
          <p:nvPr/>
        </p:nvPicPr>
        <p:blipFill>
          <a:blip r:embed="rId5"/>
          <a:stretch>
            <a:fillRect/>
          </a:stretch>
        </p:blipFill>
        <p:spPr>
          <a:xfrm>
            <a:off x="1631554" y="4510519"/>
            <a:ext cx="3743325" cy="1343025"/>
          </a:xfrm>
          <a:prstGeom prst="rect">
            <a:avLst/>
          </a:prstGeom>
        </p:spPr>
      </p:pic>
      <p:pic>
        <p:nvPicPr>
          <p:cNvPr id="8" name="Imagen 7">
            <a:extLst>
              <a:ext uri="{FF2B5EF4-FFF2-40B4-BE49-F238E27FC236}">
                <a16:creationId xmlns:a16="http://schemas.microsoft.com/office/drawing/2014/main" id="{81958827-07EA-F0BC-79FE-C991839BDC01}"/>
              </a:ext>
            </a:extLst>
          </p:cNvPr>
          <p:cNvPicPr>
            <a:picLocks noChangeAspect="1"/>
          </p:cNvPicPr>
          <p:nvPr/>
        </p:nvPicPr>
        <p:blipFill>
          <a:blip r:embed="rId6"/>
          <a:stretch>
            <a:fillRect/>
          </a:stretch>
        </p:blipFill>
        <p:spPr>
          <a:xfrm>
            <a:off x="6184074" y="4510519"/>
            <a:ext cx="3130326" cy="1335955"/>
          </a:xfrm>
          <a:prstGeom prst="rect">
            <a:avLst/>
          </a:prstGeom>
        </p:spPr>
      </p:pic>
    </p:spTree>
    <p:extLst>
      <p:ext uri="{BB962C8B-B14F-4D97-AF65-F5344CB8AC3E}">
        <p14:creationId xmlns:p14="http://schemas.microsoft.com/office/powerpoint/2010/main" val="1553577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Herencia</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95088"/>
            <a:ext cx="6037123" cy="2944178"/>
          </a:xfrm>
        </p:spPr>
        <p:txBody>
          <a:bodyPr/>
          <a:lstStyle/>
          <a:p>
            <a:pPr algn="l"/>
            <a:r>
              <a:rPr lang="es-ES" sz="1800" dirty="0"/>
              <a:t>Permite definir una clase secundaria que reutiliza (hereda), amplía o modifica el comportamiento de una clase primaria. </a:t>
            </a:r>
          </a:p>
          <a:p>
            <a:pPr algn="l"/>
            <a:r>
              <a:rPr lang="es-ES" sz="1800" dirty="0"/>
              <a:t>La clase cuyos miembros son heredados se conoce como clase base. </a:t>
            </a:r>
          </a:p>
          <a:p>
            <a:pPr algn="l"/>
            <a:r>
              <a:rPr lang="es-ES" sz="1800" dirty="0"/>
              <a:t>La clase que hereda los miembros de la clase base se conoce como clase derivada.</a:t>
            </a:r>
          </a:p>
          <a:p>
            <a:pPr algn="l"/>
            <a:r>
              <a:rPr lang="es-ES" sz="1800" dirty="0"/>
              <a:t>C# y .NET solo admiten herencia única.</a:t>
            </a:r>
          </a:p>
        </p:txBody>
      </p:sp>
      <p:pic>
        <p:nvPicPr>
          <p:cNvPr id="3" name="Imagen 2">
            <a:extLst>
              <a:ext uri="{FF2B5EF4-FFF2-40B4-BE49-F238E27FC236}">
                <a16:creationId xmlns:a16="http://schemas.microsoft.com/office/drawing/2014/main" id="{508F215C-D31B-4922-86C3-5AD5B69CF662}"/>
              </a:ext>
            </a:extLst>
          </p:cNvPr>
          <p:cNvPicPr>
            <a:picLocks noChangeAspect="1"/>
          </p:cNvPicPr>
          <p:nvPr/>
        </p:nvPicPr>
        <p:blipFill>
          <a:blip r:embed="rId2"/>
          <a:stretch>
            <a:fillRect/>
          </a:stretch>
        </p:blipFill>
        <p:spPr>
          <a:xfrm>
            <a:off x="7378536" y="1258252"/>
            <a:ext cx="3562350" cy="5114925"/>
          </a:xfrm>
          <a:prstGeom prst="rect">
            <a:avLst/>
          </a:prstGeom>
        </p:spPr>
      </p:pic>
    </p:spTree>
    <p:extLst>
      <p:ext uri="{BB962C8B-B14F-4D97-AF65-F5344CB8AC3E}">
        <p14:creationId xmlns:p14="http://schemas.microsoft.com/office/powerpoint/2010/main" val="308659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0432" y="918667"/>
            <a:ext cx="7776370" cy="651610"/>
          </a:xfrm>
        </p:spPr>
        <p:txBody>
          <a:bodyPr/>
          <a:lstStyle/>
          <a:p>
            <a:r>
              <a:rPr lang="es-ES" dirty="0"/>
              <a:t>Accesibilidad</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1701986"/>
            <a:ext cx="6037123" cy="1871639"/>
          </a:xfrm>
        </p:spPr>
        <p:txBody>
          <a:bodyPr/>
          <a:lstStyle/>
          <a:p>
            <a:r>
              <a:rPr lang="es-ES" sz="1800" dirty="0"/>
              <a:t>Cada miembro de una clase tiene asociada una accesibilidad</a:t>
            </a:r>
          </a:p>
          <a:p>
            <a:pPr algn="l"/>
            <a:r>
              <a:rPr lang="es-ES" sz="1800" dirty="0"/>
              <a:t>No solo las clases tienen accesibilidad, los métodos y las propiedades también.</a:t>
            </a:r>
          </a:p>
          <a:p>
            <a:pPr algn="l"/>
            <a:r>
              <a:rPr lang="es-ES" sz="1800" dirty="0"/>
              <a:t>Para que una clase sea vista por otras tiene que tener la accesibilidad de “</a:t>
            </a:r>
            <a:r>
              <a:rPr lang="es-ES" sz="1800" dirty="0" err="1"/>
              <a:t>public</a:t>
            </a:r>
            <a:r>
              <a:rPr lang="es-ES" sz="1800" dirty="0"/>
              <a:t>”.</a:t>
            </a:r>
          </a:p>
        </p:txBody>
      </p:sp>
      <p:pic>
        <p:nvPicPr>
          <p:cNvPr id="5" name="Imagen 4">
            <a:extLst>
              <a:ext uri="{FF2B5EF4-FFF2-40B4-BE49-F238E27FC236}">
                <a16:creationId xmlns:a16="http://schemas.microsoft.com/office/drawing/2014/main" id="{0117BE38-3E48-2EFE-321C-0E69541FDC67}"/>
              </a:ext>
            </a:extLst>
          </p:cNvPr>
          <p:cNvPicPr>
            <a:picLocks noChangeAspect="1"/>
          </p:cNvPicPr>
          <p:nvPr/>
        </p:nvPicPr>
        <p:blipFill>
          <a:blip r:embed="rId2"/>
          <a:stretch>
            <a:fillRect/>
          </a:stretch>
        </p:blipFill>
        <p:spPr>
          <a:xfrm>
            <a:off x="6808906" y="645466"/>
            <a:ext cx="5254906" cy="6070922"/>
          </a:xfrm>
          <a:prstGeom prst="rect">
            <a:avLst/>
          </a:prstGeom>
        </p:spPr>
      </p:pic>
      <p:pic>
        <p:nvPicPr>
          <p:cNvPr id="10" name="Imagen 9">
            <a:extLst>
              <a:ext uri="{FF2B5EF4-FFF2-40B4-BE49-F238E27FC236}">
                <a16:creationId xmlns:a16="http://schemas.microsoft.com/office/drawing/2014/main" id="{59FC4662-0E28-7A3F-BAA1-ED794D7F1FD4}"/>
              </a:ext>
            </a:extLst>
          </p:cNvPr>
          <p:cNvPicPr>
            <a:picLocks noChangeAspect="1"/>
          </p:cNvPicPr>
          <p:nvPr/>
        </p:nvPicPr>
        <p:blipFill>
          <a:blip r:embed="rId3"/>
          <a:stretch>
            <a:fillRect/>
          </a:stretch>
        </p:blipFill>
        <p:spPr>
          <a:xfrm>
            <a:off x="1138334" y="3663488"/>
            <a:ext cx="5475538" cy="2985051"/>
          </a:xfrm>
          <a:prstGeom prst="rect">
            <a:avLst/>
          </a:prstGeom>
        </p:spPr>
      </p:pic>
    </p:spTree>
    <p:extLst>
      <p:ext uri="{BB962C8B-B14F-4D97-AF65-F5344CB8AC3E}">
        <p14:creationId xmlns:p14="http://schemas.microsoft.com/office/powerpoint/2010/main" val="1582473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Interfaces</a:t>
            </a:r>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2759040"/>
            <a:ext cx="5097046" cy="2944178"/>
          </a:xfrm>
        </p:spPr>
        <p:txBody>
          <a:bodyPr/>
          <a:lstStyle/>
          <a:p>
            <a:r>
              <a:rPr lang="es-ES" sz="2200" dirty="0"/>
              <a:t>Una interfaz define un contrato. </a:t>
            </a:r>
          </a:p>
          <a:p>
            <a:pPr algn="l"/>
            <a:r>
              <a:rPr lang="es-ES" sz="2200" dirty="0"/>
              <a:t>Este contrato es una definición de la firma de métodos y propiedades que debe tenerla Clase</a:t>
            </a:r>
          </a:p>
          <a:p>
            <a:pPr algn="l"/>
            <a:r>
              <a:rPr lang="es-ES" sz="2200" dirty="0"/>
              <a:t>Los nombres de los interfaces por nomenclatura suelen comenzar con la letra I.</a:t>
            </a:r>
            <a:endParaRPr lang="en-ES" sz="2200" dirty="0"/>
          </a:p>
        </p:txBody>
      </p:sp>
      <p:pic>
        <p:nvPicPr>
          <p:cNvPr id="15" name="Imagen 14">
            <a:extLst>
              <a:ext uri="{FF2B5EF4-FFF2-40B4-BE49-F238E27FC236}">
                <a16:creationId xmlns:a16="http://schemas.microsoft.com/office/drawing/2014/main" id="{38A4AC7A-FEB1-92C2-2574-12F1A22586FA}"/>
              </a:ext>
            </a:extLst>
          </p:cNvPr>
          <p:cNvPicPr>
            <a:picLocks noChangeAspect="1"/>
          </p:cNvPicPr>
          <p:nvPr/>
        </p:nvPicPr>
        <p:blipFill>
          <a:blip r:embed="rId2"/>
          <a:stretch>
            <a:fillRect/>
          </a:stretch>
        </p:blipFill>
        <p:spPr>
          <a:xfrm>
            <a:off x="6184523" y="798824"/>
            <a:ext cx="5686425" cy="5505450"/>
          </a:xfrm>
          <a:prstGeom prst="rect">
            <a:avLst/>
          </a:prstGeom>
        </p:spPr>
      </p:pic>
    </p:spTree>
    <p:extLst>
      <p:ext uri="{BB962C8B-B14F-4D97-AF65-F5344CB8AC3E}">
        <p14:creationId xmlns:p14="http://schemas.microsoft.com/office/powerpoint/2010/main" val="3696545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918547"/>
            <a:ext cx="7776370" cy="651610"/>
          </a:xfrm>
        </p:spPr>
        <p:txBody>
          <a:bodyPr/>
          <a:lstStyle/>
          <a:p>
            <a:r>
              <a:rPr lang="es-ES" dirty="0"/>
              <a:t>Métodos estáticos</a:t>
            </a:r>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1695350"/>
            <a:ext cx="10938653" cy="3315190"/>
          </a:xfrm>
        </p:spPr>
        <p:txBody>
          <a:bodyPr/>
          <a:lstStyle/>
          <a:p>
            <a:pPr algn="l"/>
            <a:r>
              <a:rPr lang="es-ES" sz="2200" dirty="0"/>
              <a:t>En C# podemos definir métodos que se crean independientemente a la definición de objetos. Un método estático puede llamarse sin tener que crear un objeto de dicha clase. </a:t>
            </a:r>
          </a:p>
          <a:p>
            <a:pPr algn="l"/>
            <a:r>
              <a:rPr lang="es-ES" sz="2200" dirty="0"/>
              <a:t>Un método estático tiene ciertas restricciones:</a:t>
            </a:r>
          </a:p>
          <a:p>
            <a:pPr lvl="1"/>
            <a:r>
              <a:rPr lang="es-ES" sz="1800" dirty="0"/>
              <a:t>No puede acceder a los atributos de la clase (salvo que sean estáticos)</a:t>
            </a:r>
          </a:p>
          <a:p>
            <a:pPr lvl="1"/>
            <a:r>
              <a:rPr lang="es-ES" sz="1800" dirty="0"/>
              <a:t>No puede utilizar el operador </a:t>
            </a:r>
            <a:r>
              <a:rPr lang="es-ES" sz="1800" dirty="0" err="1"/>
              <a:t>this</a:t>
            </a:r>
            <a:r>
              <a:rPr lang="es-ES" sz="1800" dirty="0"/>
              <a:t>, ya que este método se puede llamar sin tener que crear un objeto de la clase.</a:t>
            </a:r>
          </a:p>
          <a:p>
            <a:pPr lvl="1"/>
            <a:r>
              <a:rPr lang="es-ES" sz="1800" dirty="0"/>
              <a:t>Puede llamar a otro método siempre y cuando sea estático.</a:t>
            </a:r>
          </a:p>
          <a:p>
            <a:pPr lvl="1"/>
            <a:r>
              <a:rPr lang="es-ES" sz="1800" dirty="0"/>
              <a:t>Un método estático es lo más parecido a lo que son las funciones en los lenguajes estructurados (con la diferencia que se encuentra encapsulado en una clase)</a:t>
            </a:r>
            <a:endParaRPr lang="en-ES" sz="1800" dirty="0"/>
          </a:p>
        </p:txBody>
      </p:sp>
      <p:pic>
        <p:nvPicPr>
          <p:cNvPr id="7" name="Imagen 6">
            <a:extLst>
              <a:ext uri="{FF2B5EF4-FFF2-40B4-BE49-F238E27FC236}">
                <a16:creationId xmlns:a16="http://schemas.microsoft.com/office/drawing/2014/main" id="{534BAC28-B5D4-0710-9237-CA39500DFFCD}"/>
              </a:ext>
            </a:extLst>
          </p:cNvPr>
          <p:cNvPicPr>
            <a:picLocks noChangeAspect="1"/>
          </p:cNvPicPr>
          <p:nvPr/>
        </p:nvPicPr>
        <p:blipFill>
          <a:blip r:embed="rId2"/>
          <a:stretch>
            <a:fillRect/>
          </a:stretch>
        </p:blipFill>
        <p:spPr>
          <a:xfrm>
            <a:off x="803680" y="4963514"/>
            <a:ext cx="3510899" cy="1552898"/>
          </a:xfrm>
          <a:prstGeom prst="rect">
            <a:avLst/>
          </a:prstGeom>
        </p:spPr>
      </p:pic>
      <p:pic>
        <p:nvPicPr>
          <p:cNvPr id="9" name="Imagen 8">
            <a:extLst>
              <a:ext uri="{FF2B5EF4-FFF2-40B4-BE49-F238E27FC236}">
                <a16:creationId xmlns:a16="http://schemas.microsoft.com/office/drawing/2014/main" id="{50EFD99C-4C3E-9907-82B9-1E1E43FCD5E5}"/>
              </a:ext>
            </a:extLst>
          </p:cNvPr>
          <p:cNvPicPr>
            <a:picLocks noChangeAspect="1"/>
          </p:cNvPicPr>
          <p:nvPr/>
        </p:nvPicPr>
        <p:blipFill>
          <a:blip r:embed="rId3"/>
          <a:stretch>
            <a:fillRect/>
          </a:stretch>
        </p:blipFill>
        <p:spPr>
          <a:xfrm>
            <a:off x="4602241" y="4963514"/>
            <a:ext cx="6959974" cy="1552898"/>
          </a:xfrm>
          <a:prstGeom prst="rect">
            <a:avLst/>
          </a:prstGeom>
        </p:spPr>
      </p:pic>
    </p:spTree>
    <p:extLst>
      <p:ext uri="{BB962C8B-B14F-4D97-AF65-F5344CB8AC3E}">
        <p14:creationId xmlns:p14="http://schemas.microsoft.com/office/powerpoint/2010/main" val="3148940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021183"/>
            <a:ext cx="7776370" cy="651610"/>
          </a:xfrm>
        </p:spPr>
        <p:txBody>
          <a:bodyPr/>
          <a:lstStyle/>
          <a:p>
            <a:r>
              <a:rPr lang="es-ES" dirty="0"/>
              <a:t>Métodos de extensión</a:t>
            </a:r>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1779326"/>
            <a:ext cx="10462791" cy="3641760"/>
          </a:xfrm>
        </p:spPr>
        <p:txBody>
          <a:bodyPr/>
          <a:lstStyle/>
          <a:p>
            <a:pPr algn="l"/>
            <a:r>
              <a:rPr lang="es-ES" sz="2200" dirty="0"/>
              <a:t>Permiten "agregar" métodos a los tipos existentes sin crear un nuevo tipo derivado, recompilar o modificar de otra manera el tipo original.</a:t>
            </a:r>
          </a:p>
          <a:p>
            <a:pPr algn="l"/>
            <a:r>
              <a:rPr lang="es-ES" sz="2200" dirty="0"/>
              <a:t>Son un tipo especial de métodos estáticos, pero se les llama usando la sintaxis de método de instancia.</a:t>
            </a:r>
          </a:p>
          <a:p>
            <a:pPr algn="l"/>
            <a:r>
              <a:rPr lang="es-ES" sz="2200" dirty="0"/>
              <a:t>El primer parámetro especifica en qué tipo funciona el método, y el parámetro está precedido del modificador </a:t>
            </a:r>
            <a:r>
              <a:rPr lang="es-ES" sz="2200" dirty="0" err="1"/>
              <a:t>this</a:t>
            </a:r>
            <a:r>
              <a:rPr lang="es-ES" sz="2200" dirty="0"/>
              <a:t>.</a:t>
            </a:r>
          </a:p>
          <a:p>
            <a:pPr algn="l"/>
            <a:r>
              <a:rPr lang="es-ES" sz="2200" dirty="0"/>
              <a:t>Se encuentran dentro del ámbito cuando el espacio de nombres se importa explícitamente en el código fuente con una directiva </a:t>
            </a:r>
            <a:r>
              <a:rPr lang="es-ES" sz="2200" dirty="0" err="1"/>
              <a:t>using</a:t>
            </a:r>
            <a:r>
              <a:rPr lang="es-ES" sz="2200" dirty="0"/>
              <a:t>.</a:t>
            </a:r>
            <a:endParaRPr lang="en-ES" sz="2200" dirty="0"/>
          </a:p>
        </p:txBody>
      </p:sp>
      <p:pic>
        <p:nvPicPr>
          <p:cNvPr id="7" name="Imagen 6">
            <a:extLst>
              <a:ext uri="{FF2B5EF4-FFF2-40B4-BE49-F238E27FC236}">
                <a16:creationId xmlns:a16="http://schemas.microsoft.com/office/drawing/2014/main" id="{3093FF51-FCF8-026D-2773-9D48DE414C89}"/>
              </a:ext>
            </a:extLst>
          </p:cNvPr>
          <p:cNvPicPr>
            <a:picLocks noChangeAspect="1"/>
          </p:cNvPicPr>
          <p:nvPr/>
        </p:nvPicPr>
        <p:blipFill>
          <a:blip r:embed="rId2"/>
          <a:stretch>
            <a:fillRect/>
          </a:stretch>
        </p:blipFill>
        <p:spPr>
          <a:xfrm>
            <a:off x="5376099" y="4848526"/>
            <a:ext cx="6326834" cy="1679211"/>
          </a:xfrm>
          <a:prstGeom prst="rect">
            <a:avLst/>
          </a:prstGeom>
        </p:spPr>
      </p:pic>
      <p:pic>
        <p:nvPicPr>
          <p:cNvPr id="9" name="Imagen 8">
            <a:extLst>
              <a:ext uri="{FF2B5EF4-FFF2-40B4-BE49-F238E27FC236}">
                <a16:creationId xmlns:a16="http://schemas.microsoft.com/office/drawing/2014/main" id="{185EF2C7-E57E-E2F9-49EB-445FBBFCA7B4}"/>
              </a:ext>
            </a:extLst>
          </p:cNvPr>
          <p:cNvPicPr>
            <a:picLocks noChangeAspect="1"/>
          </p:cNvPicPr>
          <p:nvPr/>
        </p:nvPicPr>
        <p:blipFill>
          <a:blip r:embed="rId3"/>
          <a:stretch>
            <a:fillRect/>
          </a:stretch>
        </p:blipFill>
        <p:spPr>
          <a:xfrm>
            <a:off x="1240142" y="4697918"/>
            <a:ext cx="3807039" cy="1980429"/>
          </a:xfrm>
          <a:prstGeom prst="rect">
            <a:avLst/>
          </a:prstGeom>
        </p:spPr>
      </p:pic>
    </p:spTree>
    <p:extLst>
      <p:ext uri="{BB962C8B-B14F-4D97-AF65-F5344CB8AC3E}">
        <p14:creationId xmlns:p14="http://schemas.microsoft.com/office/powerpoint/2010/main" val="214884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Atributos</a:t>
            </a:r>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2320501"/>
            <a:ext cx="9175167" cy="2944178"/>
          </a:xfrm>
        </p:spPr>
        <p:txBody>
          <a:bodyPr/>
          <a:lstStyle/>
          <a:p>
            <a:pPr algn="l"/>
            <a:r>
              <a:rPr lang="es-ES" sz="2200" dirty="0"/>
              <a:t>Los atributos proporcionan una manera de asociar la información con el código de manera declarativa.</a:t>
            </a:r>
          </a:p>
          <a:p>
            <a:pPr algn="l"/>
            <a:r>
              <a:rPr lang="es-ES" sz="2200" dirty="0"/>
              <a:t>También pueden proporcionar un elemento reutilizable que se puede aplicar a diversos destinos.</a:t>
            </a:r>
          </a:p>
          <a:p>
            <a:pPr algn="l"/>
            <a:r>
              <a:rPr lang="es-ES" sz="2200" dirty="0"/>
              <a:t>Existen atributos ya definidos en C# y puedes crear tus propios atributos personalizados.</a:t>
            </a:r>
            <a:endParaRPr lang="en-ES" sz="2200" dirty="0"/>
          </a:p>
        </p:txBody>
      </p:sp>
      <p:pic>
        <p:nvPicPr>
          <p:cNvPr id="3" name="Imagen 2">
            <a:extLst>
              <a:ext uri="{FF2B5EF4-FFF2-40B4-BE49-F238E27FC236}">
                <a16:creationId xmlns:a16="http://schemas.microsoft.com/office/drawing/2014/main" id="{7BBAE5BA-4122-4640-FD95-D55D7B321AF1}"/>
              </a:ext>
            </a:extLst>
          </p:cNvPr>
          <p:cNvPicPr>
            <a:picLocks noChangeAspect="1"/>
          </p:cNvPicPr>
          <p:nvPr/>
        </p:nvPicPr>
        <p:blipFill>
          <a:blip r:embed="rId2"/>
          <a:stretch>
            <a:fillRect/>
          </a:stretch>
        </p:blipFill>
        <p:spPr>
          <a:xfrm>
            <a:off x="1098884" y="4501358"/>
            <a:ext cx="10181891" cy="2050200"/>
          </a:xfrm>
          <a:prstGeom prst="rect">
            <a:avLst/>
          </a:prstGeom>
        </p:spPr>
      </p:pic>
    </p:spTree>
    <p:extLst>
      <p:ext uri="{BB962C8B-B14F-4D97-AF65-F5344CB8AC3E}">
        <p14:creationId xmlns:p14="http://schemas.microsoft.com/office/powerpoint/2010/main" val="424920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941711"/>
            <a:ext cx="8494032" cy="651610"/>
          </a:xfrm>
        </p:spPr>
        <p:txBody>
          <a:bodyPr/>
          <a:lstStyle/>
          <a:p>
            <a:r>
              <a:rPr lang="es-ES" dirty="0" err="1"/>
              <a:t>Async</a:t>
            </a:r>
            <a:r>
              <a:rPr lang="es-ES" dirty="0"/>
              <a:t> </a:t>
            </a:r>
            <a:r>
              <a:rPr lang="es-ES" dirty="0" err="1"/>
              <a:t>task</a:t>
            </a:r>
            <a:r>
              <a:rPr lang="es-ES" dirty="0"/>
              <a:t> – </a:t>
            </a:r>
            <a:r>
              <a:rPr lang="es-ES" dirty="0" err="1"/>
              <a:t>Async</a:t>
            </a:r>
            <a:r>
              <a:rPr lang="es-ES" dirty="0"/>
              <a:t>/</a:t>
            </a:r>
            <a:r>
              <a:rPr lang="es-ES" dirty="0" err="1"/>
              <a:t>await</a:t>
            </a:r>
            <a:endParaRPr lang="es-ES" dirty="0"/>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1844639"/>
            <a:ext cx="9790987" cy="2944178"/>
          </a:xfrm>
        </p:spPr>
        <p:txBody>
          <a:bodyPr/>
          <a:lstStyle/>
          <a:p>
            <a:pPr algn="l"/>
            <a:r>
              <a:rPr lang="es-ES" sz="2200" dirty="0"/>
              <a:t>Si devolvemos un objeto </a:t>
            </a:r>
            <a:r>
              <a:rPr lang="es-ES" sz="2200" dirty="0" err="1"/>
              <a:t>Task</a:t>
            </a:r>
            <a:r>
              <a:rPr lang="es-ES" sz="2200" dirty="0"/>
              <a:t> en el método, podemos hacer que este sea </a:t>
            </a:r>
            <a:r>
              <a:rPr lang="es-ES" sz="2200" dirty="0" err="1"/>
              <a:t>async</a:t>
            </a:r>
            <a:r>
              <a:rPr lang="es-ES" sz="2200" dirty="0"/>
              <a:t>, con la palabra </a:t>
            </a:r>
            <a:r>
              <a:rPr lang="es-ES" sz="2200" dirty="0" err="1"/>
              <a:t>async</a:t>
            </a:r>
            <a:r>
              <a:rPr lang="es-ES" sz="2200" dirty="0"/>
              <a:t>.</a:t>
            </a:r>
          </a:p>
          <a:p>
            <a:pPr lvl="1"/>
            <a:r>
              <a:rPr lang="es-ES" sz="1800" dirty="0" err="1"/>
              <a:t>Task</a:t>
            </a:r>
            <a:r>
              <a:rPr lang="es-ES" sz="1800" dirty="0"/>
              <a:t>&lt;T&gt;</a:t>
            </a:r>
          </a:p>
          <a:p>
            <a:pPr algn="l"/>
            <a:r>
              <a:rPr lang="es-ES" sz="2200" dirty="0"/>
              <a:t>Si nuestro método es asíncrono, podemos usar </a:t>
            </a:r>
            <a:r>
              <a:rPr lang="es-ES" sz="2200" dirty="0" err="1"/>
              <a:t>await</a:t>
            </a:r>
            <a:r>
              <a:rPr lang="es-ES" sz="2200" dirty="0"/>
              <a:t> para esperar a funciones que son asíncronas en el interior de nuestro método.</a:t>
            </a:r>
            <a:endParaRPr lang="en-ES" sz="2200" dirty="0"/>
          </a:p>
        </p:txBody>
      </p:sp>
      <p:pic>
        <p:nvPicPr>
          <p:cNvPr id="3" name="Imagen 2">
            <a:extLst>
              <a:ext uri="{FF2B5EF4-FFF2-40B4-BE49-F238E27FC236}">
                <a16:creationId xmlns:a16="http://schemas.microsoft.com/office/drawing/2014/main" id="{840B3E25-1363-C176-1BCC-032BFAAD8FE4}"/>
              </a:ext>
            </a:extLst>
          </p:cNvPr>
          <p:cNvPicPr>
            <a:picLocks noChangeAspect="1"/>
          </p:cNvPicPr>
          <p:nvPr/>
        </p:nvPicPr>
        <p:blipFill>
          <a:blip r:embed="rId2"/>
          <a:stretch>
            <a:fillRect/>
          </a:stretch>
        </p:blipFill>
        <p:spPr>
          <a:xfrm>
            <a:off x="3597784" y="3778435"/>
            <a:ext cx="4417867" cy="2523400"/>
          </a:xfrm>
          <a:prstGeom prst="rect">
            <a:avLst/>
          </a:prstGeom>
        </p:spPr>
      </p:pic>
    </p:spTree>
    <p:extLst>
      <p:ext uri="{BB962C8B-B14F-4D97-AF65-F5344CB8AC3E}">
        <p14:creationId xmlns:p14="http://schemas.microsoft.com/office/powerpoint/2010/main" val="1310598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Paquetes </a:t>
            </a:r>
            <a:r>
              <a:rPr lang="es-ES" dirty="0" err="1"/>
              <a:t>Nuget</a:t>
            </a:r>
            <a:endParaRPr lang="es-ES" dirty="0"/>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2320501"/>
            <a:ext cx="10194509" cy="2944178"/>
          </a:xfrm>
        </p:spPr>
        <p:txBody>
          <a:bodyPr/>
          <a:lstStyle/>
          <a:p>
            <a:pPr algn="l"/>
            <a:r>
              <a:rPr lang="es-ES" sz="2200" dirty="0"/>
              <a:t>En .NET (incluido .NET Core), el mecanismo compatible con Microsoft para compartir código es </a:t>
            </a:r>
            <a:r>
              <a:rPr lang="es-ES" sz="2200" dirty="0" err="1"/>
              <a:t>NuGet</a:t>
            </a:r>
            <a:r>
              <a:rPr lang="es-ES" sz="2200" dirty="0"/>
              <a:t>, que define cómo se crean, hospedan y consumen paquetes en .NET, y ofrece las herramientas para cada uno de esos roles.</a:t>
            </a:r>
          </a:p>
          <a:p>
            <a:pPr algn="l"/>
            <a:r>
              <a:rPr lang="es-ES" sz="2200" dirty="0"/>
              <a:t>Desde un punto de vista sencillo, un paquete </a:t>
            </a:r>
            <a:r>
              <a:rPr lang="es-ES" sz="2200" dirty="0" err="1"/>
              <a:t>NuGet</a:t>
            </a:r>
            <a:r>
              <a:rPr lang="es-ES" sz="2200" dirty="0"/>
              <a:t> es un archivo ZIP con la extensión .</a:t>
            </a:r>
            <a:r>
              <a:rPr lang="es-ES" sz="2200" dirty="0" err="1"/>
              <a:t>nupkg</a:t>
            </a:r>
            <a:r>
              <a:rPr lang="es-ES" sz="2200" dirty="0"/>
              <a:t> que contiene código compilado</a:t>
            </a:r>
            <a:endParaRPr lang="en-ES" sz="2200" dirty="0"/>
          </a:p>
        </p:txBody>
      </p:sp>
      <p:pic>
        <p:nvPicPr>
          <p:cNvPr id="5" name="Imagen 4">
            <a:extLst>
              <a:ext uri="{FF2B5EF4-FFF2-40B4-BE49-F238E27FC236}">
                <a16:creationId xmlns:a16="http://schemas.microsoft.com/office/drawing/2014/main" id="{742A0413-5829-327E-6CF7-6C38D9DFAA4A}"/>
              </a:ext>
            </a:extLst>
          </p:cNvPr>
          <p:cNvPicPr>
            <a:picLocks noChangeAspect="1"/>
          </p:cNvPicPr>
          <p:nvPr/>
        </p:nvPicPr>
        <p:blipFill>
          <a:blip r:embed="rId2"/>
          <a:stretch>
            <a:fillRect/>
          </a:stretch>
        </p:blipFill>
        <p:spPr>
          <a:xfrm>
            <a:off x="9067049" y="998621"/>
            <a:ext cx="2038685" cy="742911"/>
          </a:xfrm>
          <a:prstGeom prst="rect">
            <a:avLst/>
          </a:prstGeom>
        </p:spPr>
      </p:pic>
      <p:pic>
        <p:nvPicPr>
          <p:cNvPr id="8" name="Imagen 7">
            <a:extLst>
              <a:ext uri="{FF2B5EF4-FFF2-40B4-BE49-F238E27FC236}">
                <a16:creationId xmlns:a16="http://schemas.microsoft.com/office/drawing/2014/main" id="{26ABDF44-6D25-B4A7-FDCE-DDA0CA341127}"/>
              </a:ext>
            </a:extLst>
          </p:cNvPr>
          <p:cNvPicPr>
            <a:picLocks noChangeAspect="1"/>
          </p:cNvPicPr>
          <p:nvPr/>
        </p:nvPicPr>
        <p:blipFill>
          <a:blip r:embed="rId3"/>
          <a:stretch>
            <a:fillRect/>
          </a:stretch>
        </p:blipFill>
        <p:spPr>
          <a:xfrm>
            <a:off x="1697620" y="4452749"/>
            <a:ext cx="8796759" cy="2187615"/>
          </a:xfrm>
          <a:prstGeom prst="rect">
            <a:avLst/>
          </a:prstGeom>
        </p:spPr>
      </p:pic>
    </p:spTree>
    <p:extLst>
      <p:ext uri="{BB962C8B-B14F-4D97-AF65-F5344CB8AC3E}">
        <p14:creationId xmlns:p14="http://schemas.microsoft.com/office/powerpoint/2010/main" val="355352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8475371" cy="1351721"/>
          </a:xfrm>
        </p:spPr>
        <p:txBody>
          <a:bodyPr/>
          <a:lstStyle/>
          <a:p>
            <a:r>
              <a:rPr lang="es-ES" dirty="0"/>
              <a:t>Fundamentos de C#</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Repaso</a:t>
            </a:r>
            <a:r>
              <a:rPr lang="en-US" dirty="0"/>
              <a:t> a </a:t>
            </a:r>
            <a:r>
              <a:rPr lang="en-US" dirty="0" err="1"/>
              <a:t>los</a:t>
            </a:r>
            <a:r>
              <a:rPr lang="en-US" dirty="0"/>
              <a:t> </a:t>
            </a:r>
            <a:r>
              <a:rPr lang="en-US" dirty="0" err="1"/>
              <a:t>fundamentos</a:t>
            </a:r>
            <a:r>
              <a:rPr lang="en-US" dirty="0"/>
              <a:t> y </a:t>
            </a:r>
            <a:r>
              <a:rPr lang="en-US" dirty="0" err="1"/>
              <a:t>características</a:t>
            </a:r>
            <a:r>
              <a:rPr lang="en-US" dirty="0"/>
              <a:t> </a:t>
            </a:r>
            <a:r>
              <a:rPr lang="en-US" dirty="0" err="1"/>
              <a:t>nuevas</a:t>
            </a:r>
            <a:r>
              <a:rPr lang="en-US" dirty="0"/>
              <a:t> del </a:t>
            </a:r>
            <a:r>
              <a:rPr lang="en-US" dirty="0" err="1"/>
              <a:t>lenguaje</a:t>
            </a:r>
            <a:endParaRPr lang="en-ES" dirty="0"/>
          </a:p>
        </p:txBody>
      </p:sp>
    </p:spTree>
    <p:extLst>
      <p:ext uri="{BB962C8B-B14F-4D97-AF65-F5344CB8AC3E}">
        <p14:creationId xmlns:p14="http://schemas.microsoft.com/office/powerpoint/2010/main" val="371839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Crear</a:t>
            </a:r>
            <a:r>
              <a:rPr lang="en-US" dirty="0"/>
              <a:t> </a:t>
            </a:r>
            <a:r>
              <a:rPr lang="en-US" dirty="0" err="1"/>
              <a:t>aplicación</a:t>
            </a:r>
            <a:r>
              <a:rPr lang="en-US" dirty="0"/>
              <a:t> de </a:t>
            </a:r>
            <a:r>
              <a:rPr lang="en-US" dirty="0" err="1"/>
              <a:t>consola</a:t>
            </a:r>
            <a:endParaRPr lang="en-ES" dirty="0"/>
          </a:p>
        </p:txBody>
      </p:sp>
      <p:pic>
        <p:nvPicPr>
          <p:cNvPr id="3" name="Marcador de posición de imagen 2" descr="Hombre trabajando en casa">
            <a:extLst>
              <a:ext uri="{FF2B5EF4-FFF2-40B4-BE49-F238E27FC236}">
                <a16:creationId xmlns:a16="http://schemas.microsoft.com/office/drawing/2014/main" id="{7B270A67-8C2A-4A00-E400-4D16F8A86C07}"/>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2577520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Sintaxis</a:t>
            </a:r>
            <a:r>
              <a:rPr lang="en-US" dirty="0"/>
              <a:t> </a:t>
            </a:r>
            <a:r>
              <a:rPr lang="es-ES" dirty="0"/>
              <a:t>básica</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95088"/>
            <a:ext cx="7777163" cy="2944178"/>
          </a:xfrm>
        </p:spPr>
        <p:txBody>
          <a:bodyPr/>
          <a:lstStyle/>
          <a:p>
            <a:r>
              <a:rPr lang="es-ES" sz="1800" dirty="0"/>
              <a:t>Todas las sentencias terminan en ;</a:t>
            </a:r>
          </a:p>
          <a:p>
            <a:r>
              <a:rPr lang="es-ES" sz="1800" dirty="0"/>
              <a:t>Los espacios son ignorados</a:t>
            </a:r>
          </a:p>
          <a:p>
            <a:r>
              <a:rPr lang="es-ES" sz="1800" dirty="0"/>
              <a:t>Lenguaje case sensitive</a:t>
            </a:r>
          </a:p>
          <a:p>
            <a:pPr lvl="1"/>
            <a:r>
              <a:rPr lang="es-ES" sz="1400" dirty="0" err="1"/>
              <a:t>miVariable</a:t>
            </a:r>
            <a:r>
              <a:rPr lang="es-ES" sz="1400" dirty="0"/>
              <a:t> es distinto que </a:t>
            </a:r>
            <a:r>
              <a:rPr lang="es-ES" sz="1400" dirty="0" err="1"/>
              <a:t>MiVariable</a:t>
            </a:r>
            <a:endParaRPr lang="es-ES" sz="1400" dirty="0"/>
          </a:p>
          <a:p>
            <a:r>
              <a:rPr lang="es-ES" sz="1800" dirty="0"/>
              <a:t>Lenguaje </a:t>
            </a:r>
            <a:r>
              <a:rPr lang="es-ES" sz="1800" dirty="0" err="1"/>
              <a:t>static</a:t>
            </a:r>
            <a:r>
              <a:rPr lang="es-ES" sz="1800" dirty="0"/>
              <a:t> </a:t>
            </a:r>
            <a:r>
              <a:rPr lang="es-ES" sz="1800" dirty="0" err="1"/>
              <a:t>Typing</a:t>
            </a:r>
            <a:endParaRPr lang="es-ES" sz="1800" dirty="0"/>
          </a:p>
          <a:p>
            <a:pPr lvl="1"/>
            <a:r>
              <a:rPr lang="es-ES" sz="1400" dirty="0"/>
              <a:t>Al declarar una variable debes indicar que tipo es</a:t>
            </a:r>
          </a:p>
          <a:p>
            <a:r>
              <a:rPr lang="es-ES" sz="1800" dirty="0"/>
              <a:t>Permite comentarios</a:t>
            </a:r>
          </a:p>
          <a:p>
            <a:pPr lvl="1"/>
            <a:r>
              <a:rPr lang="es-ES" sz="1400" dirty="0"/>
              <a:t>//: </a:t>
            </a:r>
            <a:r>
              <a:rPr lang="es-ES" sz="1400" dirty="0" err="1"/>
              <a:t>Inline</a:t>
            </a:r>
            <a:endParaRPr lang="es-ES" sz="1400" dirty="0"/>
          </a:p>
          <a:p>
            <a:pPr lvl="1"/>
            <a:r>
              <a:rPr lang="es-ES" sz="1400" dirty="0"/>
              <a:t>/* block */</a:t>
            </a:r>
          </a:p>
          <a:p>
            <a:endParaRPr lang="en-ES" dirty="0"/>
          </a:p>
        </p:txBody>
      </p:sp>
    </p:spTree>
    <p:extLst>
      <p:ext uri="{BB962C8B-B14F-4D97-AF65-F5344CB8AC3E}">
        <p14:creationId xmlns:p14="http://schemas.microsoft.com/office/powerpoint/2010/main" val="2805545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8811273" cy="651610"/>
          </a:xfrm>
        </p:spPr>
        <p:txBody>
          <a:bodyPr/>
          <a:lstStyle/>
          <a:p>
            <a:r>
              <a:rPr lang="es-ES" dirty="0"/>
              <a:t>¡Hola mundo! En .NET CORE</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95088"/>
            <a:ext cx="7777163" cy="2944178"/>
          </a:xfrm>
        </p:spPr>
        <p:txBody>
          <a:bodyPr/>
          <a:lstStyle/>
          <a:p>
            <a:r>
              <a:rPr lang="es-ES" sz="1800" dirty="0"/>
              <a:t>El </a:t>
            </a:r>
            <a:r>
              <a:rPr lang="es-ES" sz="1800" dirty="0" err="1"/>
              <a:t>template</a:t>
            </a:r>
            <a:r>
              <a:rPr lang="es-ES" sz="1800" dirty="0"/>
              <a:t> del Proyecto de consola nos muestra como sería un ¡Hola Mundo!</a:t>
            </a:r>
          </a:p>
          <a:p>
            <a:r>
              <a:rPr lang="es-ES" sz="1800" dirty="0"/>
              <a:t>El método </a:t>
            </a:r>
            <a:r>
              <a:rPr lang="es-ES" sz="1800" dirty="0" err="1"/>
              <a:t>Main</a:t>
            </a:r>
            <a:r>
              <a:rPr lang="es-ES" sz="1800" dirty="0"/>
              <a:t> es el que abre la ejecución en todas las aplicaciones de </a:t>
            </a:r>
            <a:r>
              <a:rPr lang="es-ES" sz="1800" dirty="0" err="1"/>
              <a:t>.Net</a:t>
            </a:r>
            <a:r>
              <a:rPr lang="es-ES" sz="1800" dirty="0"/>
              <a:t> Core.</a:t>
            </a:r>
          </a:p>
          <a:p>
            <a:r>
              <a:rPr lang="es-ES" sz="1800" dirty="0"/>
              <a:t>Todo en C# son objetos.</a:t>
            </a:r>
          </a:p>
          <a:p>
            <a:endParaRPr lang="en-ES" dirty="0"/>
          </a:p>
        </p:txBody>
      </p:sp>
      <p:pic>
        <p:nvPicPr>
          <p:cNvPr id="5" name="Imagen 4">
            <a:extLst>
              <a:ext uri="{FF2B5EF4-FFF2-40B4-BE49-F238E27FC236}">
                <a16:creationId xmlns:a16="http://schemas.microsoft.com/office/drawing/2014/main" id="{67003169-AA22-3188-436A-0F7408B02363}"/>
              </a:ext>
            </a:extLst>
          </p:cNvPr>
          <p:cNvPicPr>
            <a:picLocks noChangeAspect="1"/>
          </p:cNvPicPr>
          <p:nvPr/>
        </p:nvPicPr>
        <p:blipFill>
          <a:blip r:embed="rId2"/>
          <a:stretch>
            <a:fillRect/>
          </a:stretch>
        </p:blipFill>
        <p:spPr>
          <a:xfrm>
            <a:off x="3909720" y="4225784"/>
            <a:ext cx="5415537" cy="1876436"/>
          </a:xfrm>
          <a:prstGeom prst="rect">
            <a:avLst/>
          </a:prstGeom>
        </p:spPr>
      </p:pic>
    </p:spTree>
    <p:extLst>
      <p:ext uri="{BB962C8B-B14F-4D97-AF65-F5344CB8AC3E}">
        <p14:creationId xmlns:p14="http://schemas.microsoft.com/office/powerpoint/2010/main" val="1491527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s-ES" dirty="0"/>
              <a:t>Tipo de datos</a:t>
            </a:r>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95088"/>
            <a:ext cx="9110261" cy="2944178"/>
          </a:xfrm>
        </p:spPr>
        <p:txBody>
          <a:bodyPr/>
          <a:lstStyle/>
          <a:p>
            <a:r>
              <a:rPr lang="es-ES" sz="1800" dirty="0"/>
              <a:t>Datos de valor</a:t>
            </a:r>
          </a:p>
          <a:p>
            <a:pPr lvl="1"/>
            <a:r>
              <a:rPr lang="es-ES" sz="1400" dirty="0"/>
              <a:t>Valores predefinidos por el compilador: Números, caracteres, booleanos, </a:t>
            </a:r>
            <a:r>
              <a:rPr lang="es-ES" sz="1400" dirty="0" err="1"/>
              <a:t>structs</a:t>
            </a:r>
            <a:r>
              <a:rPr lang="es-ES" sz="1400" dirty="0"/>
              <a:t>, </a:t>
            </a:r>
            <a:r>
              <a:rPr lang="es-ES" sz="1400" dirty="0" err="1"/>
              <a:t>enums</a:t>
            </a:r>
            <a:endParaRPr lang="es-ES" sz="1400" dirty="0"/>
          </a:p>
          <a:p>
            <a:pPr lvl="1"/>
            <a:endParaRPr lang="es-ES" sz="1400" dirty="0"/>
          </a:p>
          <a:p>
            <a:pPr lvl="1"/>
            <a:endParaRPr lang="es-ES" sz="1400" dirty="0"/>
          </a:p>
          <a:p>
            <a:endParaRPr lang="es-ES" sz="1800" dirty="0"/>
          </a:p>
          <a:p>
            <a:endParaRPr lang="es-ES" sz="1800" dirty="0"/>
          </a:p>
          <a:p>
            <a:r>
              <a:rPr lang="es-ES" sz="1800" dirty="0"/>
              <a:t>Datos de referencia</a:t>
            </a:r>
          </a:p>
          <a:p>
            <a:pPr lvl="1"/>
            <a:r>
              <a:rPr lang="es-ES" sz="1400" dirty="0"/>
              <a:t>Objecto en memoria que contiene la información: </a:t>
            </a:r>
            <a:r>
              <a:rPr lang="es-ES" sz="1400" dirty="0" err="1"/>
              <a:t>class</a:t>
            </a:r>
            <a:r>
              <a:rPr lang="es-ES" sz="1400" dirty="0"/>
              <a:t>, interface, </a:t>
            </a:r>
            <a:r>
              <a:rPr lang="es-ES" sz="1400" dirty="0" err="1"/>
              <a:t>delegate</a:t>
            </a:r>
            <a:endParaRPr lang="es-ES" sz="1400" dirty="0"/>
          </a:p>
          <a:p>
            <a:endParaRPr lang="en-ES" sz="1400" dirty="0"/>
          </a:p>
        </p:txBody>
      </p:sp>
      <p:pic>
        <p:nvPicPr>
          <p:cNvPr id="3" name="Imagen 2">
            <a:extLst>
              <a:ext uri="{FF2B5EF4-FFF2-40B4-BE49-F238E27FC236}">
                <a16:creationId xmlns:a16="http://schemas.microsoft.com/office/drawing/2014/main" id="{050B2D08-4492-7AD6-C232-16D4B22D87FB}"/>
              </a:ext>
            </a:extLst>
          </p:cNvPr>
          <p:cNvPicPr>
            <a:picLocks noChangeAspect="1"/>
          </p:cNvPicPr>
          <p:nvPr/>
        </p:nvPicPr>
        <p:blipFill>
          <a:blip r:embed="rId2"/>
          <a:stretch>
            <a:fillRect/>
          </a:stretch>
        </p:blipFill>
        <p:spPr>
          <a:xfrm>
            <a:off x="2696070" y="5004194"/>
            <a:ext cx="5538984" cy="1544349"/>
          </a:xfrm>
          <a:prstGeom prst="rect">
            <a:avLst/>
          </a:prstGeom>
        </p:spPr>
      </p:pic>
      <p:pic>
        <p:nvPicPr>
          <p:cNvPr id="9" name="Imagen 8">
            <a:extLst>
              <a:ext uri="{FF2B5EF4-FFF2-40B4-BE49-F238E27FC236}">
                <a16:creationId xmlns:a16="http://schemas.microsoft.com/office/drawing/2014/main" id="{E1F2ADFB-5293-2681-F683-061B98A2403B}"/>
              </a:ext>
            </a:extLst>
          </p:cNvPr>
          <p:cNvPicPr>
            <a:picLocks noChangeAspect="1"/>
          </p:cNvPicPr>
          <p:nvPr/>
        </p:nvPicPr>
        <p:blipFill>
          <a:blip r:embed="rId3"/>
          <a:stretch>
            <a:fillRect/>
          </a:stretch>
        </p:blipFill>
        <p:spPr>
          <a:xfrm>
            <a:off x="3490122" y="3135696"/>
            <a:ext cx="3950879" cy="1227890"/>
          </a:xfrm>
          <a:prstGeom prst="rect">
            <a:avLst/>
          </a:prstGeom>
        </p:spPr>
      </p:pic>
    </p:spTree>
    <p:extLst>
      <p:ext uri="{BB962C8B-B14F-4D97-AF65-F5344CB8AC3E}">
        <p14:creationId xmlns:p14="http://schemas.microsoft.com/office/powerpoint/2010/main" val="1530862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9213163" cy="651610"/>
          </a:xfrm>
        </p:spPr>
        <p:txBody>
          <a:bodyPr/>
          <a:lstStyle/>
          <a:p>
            <a:r>
              <a:rPr lang="es-ES" dirty="0"/>
              <a:t>Tipos de valor - </a:t>
            </a:r>
            <a:r>
              <a:rPr lang="es-ES" dirty="0" err="1"/>
              <a:t>Enums</a:t>
            </a:r>
            <a:endParaRPr lang="es-ES" dirty="0"/>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95088"/>
            <a:ext cx="9110261" cy="2944178"/>
          </a:xfrm>
        </p:spPr>
        <p:txBody>
          <a:bodyPr/>
          <a:lstStyle/>
          <a:p>
            <a:r>
              <a:rPr lang="es-ES" sz="1800" dirty="0"/>
              <a:t>Es un tipo de valor definido por un conjunto de constantes con nombre del tipo numérico integral subyacente.</a:t>
            </a:r>
          </a:p>
          <a:p>
            <a:r>
              <a:rPr lang="es-ES" sz="1800" dirty="0"/>
              <a:t>De forma predeterminada, los valores de constante asociados son del tipo </a:t>
            </a:r>
            <a:r>
              <a:rPr lang="es-ES" sz="1800" dirty="0" err="1"/>
              <a:t>int</a:t>
            </a:r>
            <a:r>
              <a:rPr lang="es-ES" sz="1800" dirty="0"/>
              <a:t>; comienzan con cero y aumentan en uno después del orden del texto de la definición.</a:t>
            </a:r>
          </a:p>
          <a:p>
            <a:endParaRPr lang="en-ES" sz="1400" dirty="0"/>
          </a:p>
        </p:txBody>
      </p:sp>
      <p:pic>
        <p:nvPicPr>
          <p:cNvPr id="8" name="Imagen 7">
            <a:extLst>
              <a:ext uri="{FF2B5EF4-FFF2-40B4-BE49-F238E27FC236}">
                <a16:creationId xmlns:a16="http://schemas.microsoft.com/office/drawing/2014/main" id="{0A4B8481-80DE-B6CD-E624-85AF73FB8EAD}"/>
              </a:ext>
            </a:extLst>
          </p:cNvPr>
          <p:cNvPicPr>
            <a:picLocks noChangeAspect="1"/>
          </p:cNvPicPr>
          <p:nvPr/>
        </p:nvPicPr>
        <p:blipFill>
          <a:blip r:embed="rId2"/>
          <a:stretch>
            <a:fillRect/>
          </a:stretch>
        </p:blipFill>
        <p:spPr>
          <a:xfrm>
            <a:off x="4030153" y="4125419"/>
            <a:ext cx="3937164" cy="2055925"/>
          </a:xfrm>
          <a:prstGeom prst="rect">
            <a:avLst/>
          </a:prstGeom>
        </p:spPr>
      </p:pic>
    </p:spTree>
    <p:extLst>
      <p:ext uri="{BB962C8B-B14F-4D97-AF65-F5344CB8AC3E}">
        <p14:creationId xmlns:p14="http://schemas.microsoft.com/office/powerpoint/2010/main" val="2184404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9213163" cy="651610"/>
          </a:xfrm>
        </p:spPr>
        <p:txBody>
          <a:bodyPr/>
          <a:lstStyle/>
          <a:p>
            <a:r>
              <a:rPr lang="es-ES" dirty="0"/>
              <a:t>Tipos de valor - </a:t>
            </a:r>
            <a:r>
              <a:rPr lang="es-ES" dirty="0" err="1"/>
              <a:t>Struct</a:t>
            </a:r>
            <a:endParaRPr lang="es-ES" dirty="0"/>
          </a:p>
          <a:p>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3" y="2495088"/>
            <a:ext cx="5185568" cy="2944178"/>
          </a:xfrm>
        </p:spPr>
        <p:txBody>
          <a:bodyPr/>
          <a:lstStyle/>
          <a:p>
            <a:r>
              <a:rPr lang="es-ES" sz="1800" dirty="0"/>
              <a:t>Encapsula datos y funcionalidad relacionada</a:t>
            </a:r>
          </a:p>
          <a:p>
            <a:r>
              <a:rPr lang="es-ES" sz="1800" dirty="0"/>
              <a:t>Normalmente, los tipos de estructura se usan para diseñar tipos de pequeño tamaño </a:t>
            </a:r>
            <a:r>
              <a:rPr lang="es-ES" sz="1800" b="1" dirty="0"/>
              <a:t>centrados en datos </a:t>
            </a:r>
            <a:r>
              <a:rPr lang="es-ES" sz="1800" dirty="0"/>
              <a:t>que proporcionan poco o ningún comportamiento. Por ejemplo, en .NET se usan los tipos de estructura para representar un número (</a:t>
            </a:r>
            <a:r>
              <a:rPr lang="es-ES" sz="1800" dirty="0">
                <a:hlinkClick r:id="rId2">
                  <a:extLst>
                    <a:ext uri="{A12FA001-AC4F-418D-AE19-62706E023703}">
                      <ahyp:hlinkClr xmlns:ahyp="http://schemas.microsoft.com/office/drawing/2018/hyperlinkcolor" val="tx"/>
                    </a:ext>
                  </a:extLst>
                </a:hlinkClick>
              </a:rPr>
              <a:t>entero</a:t>
            </a:r>
            <a:r>
              <a:rPr lang="es-ES" sz="1800" dirty="0"/>
              <a:t> y </a:t>
            </a:r>
            <a:r>
              <a:rPr lang="es-ES" sz="1800" dirty="0">
                <a:hlinkClick r:id="rId3">
                  <a:extLst>
                    <a:ext uri="{A12FA001-AC4F-418D-AE19-62706E023703}">
                      <ahyp:hlinkClr xmlns:ahyp="http://schemas.microsoft.com/office/drawing/2018/hyperlinkcolor" val="tx"/>
                    </a:ext>
                  </a:extLst>
                </a:hlinkClick>
              </a:rPr>
              <a:t>real</a:t>
            </a:r>
            <a:r>
              <a:rPr lang="es-ES" sz="1800" dirty="0"/>
              <a:t>), un </a:t>
            </a:r>
            <a:r>
              <a:rPr lang="es-ES" sz="1800" dirty="0">
                <a:hlinkClick r:id="rId4">
                  <a:extLst>
                    <a:ext uri="{A12FA001-AC4F-418D-AE19-62706E023703}">
                      <ahyp:hlinkClr xmlns:ahyp="http://schemas.microsoft.com/office/drawing/2018/hyperlinkcolor" val="tx"/>
                    </a:ext>
                  </a:extLst>
                </a:hlinkClick>
              </a:rPr>
              <a:t>valor booleano</a:t>
            </a:r>
            <a:r>
              <a:rPr lang="es-ES" sz="1800" dirty="0"/>
              <a:t>, un </a:t>
            </a:r>
            <a:r>
              <a:rPr lang="es-ES" sz="1800" dirty="0">
                <a:hlinkClick r:id="rId5">
                  <a:extLst>
                    <a:ext uri="{A12FA001-AC4F-418D-AE19-62706E023703}">
                      <ahyp:hlinkClr xmlns:ahyp="http://schemas.microsoft.com/office/drawing/2018/hyperlinkcolor" val="tx"/>
                    </a:ext>
                  </a:extLst>
                </a:hlinkClick>
              </a:rPr>
              <a:t>carácter Unicode</a:t>
            </a:r>
            <a:r>
              <a:rPr lang="es-ES" sz="1800" dirty="0"/>
              <a:t>, una </a:t>
            </a:r>
            <a:r>
              <a:rPr lang="es-ES" sz="1800" dirty="0">
                <a:hlinkClick r:id="rId6">
                  <a:extLst>
                    <a:ext uri="{A12FA001-AC4F-418D-AE19-62706E023703}">
                      <ahyp:hlinkClr xmlns:ahyp="http://schemas.microsoft.com/office/drawing/2018/hyperlinkcolor" val="tx"/>
                    </a:ext>
                  </a:extLst>
                </a:hlinkClick>
              </a:rPr>
              <a:t>instancia de tiempo</a:t>
            </a:r>
            <a:r>
              <a:rPr lang="es-ES" sz="1800" dirty="0"/>
              <a:t>.</a:t>
            </a:r>
            <a:endParaRPr lang="en-ES" sz="1800" dirty="0"/>
          </a:p>
        </p:txBody>
      </p:sp>
      <p:pic>
        <p:nvPicPr>
          <p:cNvPr id="3" name="Imagen 2">
            <a:extLst>
              <a:ext uri="{FF2B5EF4-FFF2-40B4-BE49-F238E27FC236}">
                <a16:creationId xmlns:a16="http://schemas.microsoft.com/office/drawing/2014/main" id="{7C49D633-C3E3-569A-CD5C-46814AF37226}"/>
              </a:ext>
            </a:extLst>
          </p:cNvPr>
          <p:cNvPicPr>
            <a:picLocks noChangeAspect="1"/>
          </p:cNvPicPr>
          <p:nvPr/>
        </p:nvPicPr>
        <p:blipFill rotWithShape="1">
          <a:blip r:embed="rId7"/>
          <a:srcRect l="851"/>
          <a:stretch/>
        </p:blipFill>
        <p:spPr>
          <a:xfrm>
            <a:off x="6381946" y="2317717"/>
            <a:ext cx="5109180" cy="3448050"/>
          </a:xfrm>
          <a:prstGeom prst="rect">
            <a:avLst/>
          </a:prstGeom>
        </p:spPr>
      </p:pic>
    </p:spTree>
    <p:extLst>
      <p:ext uri="{BB962C8B-B14F-4D97-AF65-F5344CB8AC3E}">
        <p14:creationId xmlns:p14="http://schemas.microsoft.com/office/powerpoint/2010/main" val="3074874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506375"/>
            <a:ext cx="9213163" cy="651610"/>
          </a:xfrm>
        </p:spPr>
        <p:txBody>
          <a:bodyPr/>
          <a:lstStyle/>
          <a:p>
            <a:r>
              <a:rPr lang="es-ES" dirty="0"/>
              <a:t>Tipos de valor - </a:t>
            </a:r>
            <a:r>
              <a:rPr lang="es-ES" dirty="0" err="1"/>
              <a:t>Tuple</a:t>
            </a:r>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3" y="2495088"/>
            <a:ext cx="9213162" cy="2944178"/>
          </a:xfrm>
        </p:spPr>
        <p:txBody>
          <a:bodyPr/>
          <a:lstStyle/>
          <a:p>
            <a:r>
              <a:rPr lang="es-ES" sz="1800" dirty="0"/>
              <a:t>Proporciona una sintaxis concisa para agrupar varios elementos de datos en una estructura de datos ligera.</a:t>
            </a:r>
          </a:p>
          <a:p>
            <a:r>
              <a:rPr lang="es-ES" sz="1800" dirty="0"/>
              <a:t>Puede definir tuplas con un gran número arbitrario de elementos</a:t>
            </a:r>
          </a:p>
          <a:p>
            <a:r>
              <a:rPr lang="es-ES" sz="1800" dirty="0"/>
              <a:t>Uso más comunes de tuplas es como un tipo devuelto del método</a:t>
            </a:r>
            <a:endParaRPr lang="en-ES" sz="1800" dirty="0"/>
          </a:p>
        </p:txBody>
      </p:sp>
      <p:pic>
        <p:nvPicPr>
          <p:cNvPr id="5" name="Imagen 4">
            <a:extLst>
              <a:ext uri="{FF2B5EF4-FFF2-40B4-BE49-F238E27FC236}">
                <a16:creationId xmlns:a16="http://schemas.microsoft.com/office/drawing/2014/main" id="{061020BB-273E-C16C-D707-8E159A90C907}"/>
              </a:ext>
            </a:extLst>
          </p:cNvPr>
          <p:cNvPicPr>
            <a:picLocks noChangeAspect="1"/>
          </p:cNvPicPr>
          <p:nvPr/>
        </p:nvPicPr>
        <p:blipFill>
          <a:blip r:embed="rId2"/>
          <a:stretch>
            <a:fillRect/>
          </a:stretch>
        </p:blipFill>
        <p:spPr>
          <a:xfrm>
            <a:off x="1945163" y="3872600"/>
            <a:ext cx="7905750" cy="2638425"/>
          </a:xfrm>
          <a:prstGeom prst="rect">
            <a:avLst/>
          </a:prstGeom>
        </p:spPr>
      </p:pic>
    </p:spTree>
    <p:extLst>
      <p:ext uri="{BB962C8B-B14F-4D97-AF65-F5344CB8AC3E}">
        <p14:creationId xmlns:p14="http://schemas.microsoft.com/office/powerpoint/2010/main" val="3814018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0432" y="1100178"/>
            <a:ext cx="9213163" cy="1274532"/>
          </a:xfrm>
        </p:spPr>
        <p:txBody>
          <a:bodyPr/>
          <a:lstStyle/>
          <a:p>
            <a:r>
              <a:rPr lang="es-ES" dirty="0"/>
              <a:t>Tipos de referencia - </a:t>
            </a:r>
            <a:r>
              <a:rPr lang="es-ES" dirty="0" err="1"/>
              <a:t>Class</a:t>
            </a:r>
            <a:endParaRPr lang="es-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3" y="2215299"/>
            <a:ext cx="9213162" cy="3933992"/>
          </a:xfrm>
        </p:spPr>
        <p:txBody>
          <a:bodyPr/>
          <a:lstStyle/>
          <a:p>
            <a:r>
              <a:rPr lang="es-ES" sz="1800" dirty="0"/>
              <a:t>Una clase es la estructura fundamental de C#</a:t>
            </a:r>
          </a:p>
          <a:p>
            <a:r>
              <a:rPr lang="es-ES" sz="1800" dirty="0"/>
              <a:t>Combina estados (campos) y acciones (funciones)</a:t>
            </a:r>
          </a:p>
          <a:p>
            <a:r>
              <a:rPr lang="es-ES" sz="1800" dirty="0"/>
              <a:t>Una clase proporciona una definición para instancias creadas dinámicamente de la clase, también conocidas como objetos.</a:t>
            </a:r>
          </a:p>
          <a:p>
            <a:endParaRPr lang="en-ES" sz="1800" dirty="0"/>
          </a:p>
        </p:txBody>
      </p:sp>
      <p:pic>
        <p:nvPicPr>
          <p:cNvPr id="5" name="Imagen 4">
            <a:extLst>
              <a:ext uri="{FF2B5EF4-FFF2-40B4-BE49-F238E27FC236}">
                <a16:creationId xmlns:a16="http://schemas.microsoft.com/office/drawing/2014/main" id="{644A49F6-057A-A1B7-3A33-A36891C3E40F}"/>
              </a:ext>
            </a:extLst>
          </p:cNvPr>
          <p:cNvPicPr>
            <a:picLocks noChangeAspect="1"/>
          </p:cNvPicPr>
          <p:nvPr/>
        </p:nvPicPr>
        <p:blipFill>
          <a:blip r:embed="rId2"/>
          <a:stretch>
            <a:fillRect/>
          </a:stretch>
        </p:blipFill>
        <p:spPr>
          <a:xfrm>
            <a:off x="5223765" y="3667069"/>
            <a:ext cx="4468714" cy="1731627"/>
          </a:xfrm>
          <a:prstGeom prst="rect">
            <a:avLst/>
          </a:prstGeom>
        </p:spPr>
      </p:pic>
      <p:pic>
        <p:nvPicPr>
          <p:cNvPr id="8" name="Imagen 7">
            <a:extLst>
              <a:ext uri="{FF2B5EF4-FFF2-40B4-BE49-F238E27FC236}">
                <a16:creationId xmlns:a16="http://schemas.microsoft.com/office/drawing/2014/main" id="{AF95A559-A8BF-8AB9-422E-5F866452CD56}"/>
              </a:ext>
            </a:extLst>
          </p:cNvPr>
          <p:cNvPicPr>
            <a:picLocks noChangeAspect="1"/>
          </p:cNvPicPr>
          <p:nvPr/>
        </p:nvPicPr>
        <p:blipFill>
          <a:blip r:embed="rId3"/>
          <a:stretch>
            <a:fillRect/>
          </a:stretch>
        </p:blipFill>
        <p:spPr>
          <a:xfrm>
            <a:off x="1600366" y="3808653"/>
            <a:ext cx="2933466" cy="1590043"/>
          </a:xfrm>
          <a:prstGeom prst="rect">
            <a:avLst/>
          </a:prstGeom>
        </p:spPr>
      </p:pic>
    </p:spTree>
    <p:extLst>
      <p:ext uri="{BB962C8B-B14F-4D97-AF65-F5344CB8AC3E}">
        <p14:creationId xmlns:p14="http://schemas.microsoft.com/office/powerpoint/2010/main" val="2262083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3.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4304</TotalTime>
  <Words>994</Words>
  <Application>Microsoft Office PowerPoint</Application>
  <PresentationFormat>Panorámica</PresentationFormat>
  <Paragraphs>95</Paragraphs>
  <Slides>22</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22</vt:i4>
      </vt:variant>
    </vt:vector>
  </HeadingPairs>
  <TitlesOfParts>
    <vt:vector size="39" baseType="lpstr">
      <vt:lpstr>Montserrat SemiBold</vt:lpstr>
      <vt:lpstr>Montserrat ExtraBold</vt:lpstr>
      <vt:lpstr>Arial</vt:lpstr>
      <vt:lpstr>Calibri</vt:lpstr>
      <vt:lpstr>Open Sans Light</vt:lpstr>
      <vt:lpstr>Montserrat Bold</vt:lpstr>
      <vt:lpstr>Montserrat Medium</vt:lpstr>
      <vt:lpstr>Montserrat</vt:lpstr>
      <vt:lpstr>Montserrat Light</vt:lpstr>
      <vt:lpstr>Graphik</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50</cp:revision>
  <dcterms:created xsi:type="dcterms:W3CDTF">2018-02-28T02:57:44Z</dcterms:created>
  <dcterms:modified xsi:type="dcterms:W3CDTF">2022-11-13T19:39:29Z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